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331" r:id="rId2"/>
    <p:sldId id="333" r:id="rId3"/>
    <p:sldId id="340" r:id="rId4"/>
    <p:sldId id="346" r:id="rId5"/>
    <p:sldId id="335" r:id="rId6"/>
    <p:sldId id="336" r:id="rId7"/>
    <p:sldId id="337" r:id="rId8"/>
    <p:sldId id="338" r:id="rId9"/>
    <p:sldId id="347" r:id="rId10"/>
    <p:sldId id="348" r:id="rId11"/>
    <p:sldId id="345" r:id="rId12"/>
    <p:sldId id="341" r:id="rId13"/>
    <p:sldId id="342" r:id="rId14"/>
    <p:sldId id="343" r:id="rId15"/>
    <p:sldId id="344" r:id="rId16"/>
    <p:sldId id="349" r:id="rId17"/>
    <p:sldId id="350" r:id="rId18"/>
    <p:sldId id="321" r:id="rId19"/>
    <p:sldId id="351" r:id="rId20"/>
    <p:sldId id="352" r:id="rId21"/>
    <p:sldId id="353" r:id="rId22"/>
    <p:sldId id="354" r:id="rId23"/>
    <p:sldId id="334" r:id="rId24"/>
    <p:sldId id="318" r:id="rId25"/>
    <p:sldId id="339" r:id="rId26"/>
    <p:sldId id="317" r:id="rId27"/>
    <p:sldId id="314" r:id="rId28"/>
    <p:sldId id="315" r:id="rId2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6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26-05-2022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5/26/2022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4/01_Class%20Implementation.txt"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4/02_Criticality_calcula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hyperlink" Target="https://help.github.com/articles/about-pull-reques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hyperlink" Target="https://docs.abapgit.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4.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hyperlink" Target="https://sap.github.io/cf-html5-apps-repo-cli-plugin/"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08</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a:solidFill>
                  <a:srgbClr val="24292F"/>
                </a:solidFill>
              </a:rPr>
              <a:t>6. Now, open the abstract entity you created in Service Consumption Model in the source code editor</a:t>
            </a:r>
            <a:br>
              <a:rPr lang="en-US" sz="1800" dirty="0"/>
            </a:br>
            <a:r>
              <a:rPr lang="en-US" sz="1800" dirty="0">
                <a:solidFill>
                  <a:srgbClr val="24292F"/>
                </a:solidFill>
              </a:rPr>
              <a:t>Navigate to the abstract entity ZRAP_XXZ_TRAVEL_AGENCY_ES5 in the Project Explorer</a:t>
            </a:r>
            <a:br>
              <a:rPr lang="en-US" sz="1800" dirty="0"/>
            </a:br>
            <a:r>
              <a:rPr lang="en-US" sz="1800" dirty="0">
                <a:solidFill>
                  <a:srgbClr val="24292F"/>
                </a:solidFill>
              </a:rPr>
              <a:t>Double click on it to open the source code 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a:t>7. Copy field list from abstract entity to custom entity</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p>
        </p:txBody>
      </p:sp>
    </p:spTree>
    <p:extLst>
      <p:ext uri="{BB962C8B-B14F-4D97-AF65-F5344CB8AC3E}">
        <p14:creationId xmlns:p14="http://schemas.microsoft.com/office/powerpoint/2010/main" val="4107090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a:solidFill>
                  <a:srgbClr val="24292F"/>
                </a:solidFill>
              </a:rPr>
              <a:t>9. Add the annotation @ObjectModel.Query.ImplementedBy </a:t>
            </a:r>
          </a:p>
          <a:p>
            <a:r>
              <a:rPr lang="en-US" sz="1700" dirty="0">
                <a:solidFill>
                  <a:srgbClr val="24292F"/>
                </a:solidFill>
              </a:rPr>
              <a:t>to the DDL source code</a:t>
            </a:r>
            <a:br>
              <a:rPr lang="en-US" sz="1700" dirty="0"/>
            </a:br>
            <a:r>
              <a:rPr lang="en-US" sz="1700" dirty="0">
                <a:solidFill>
                  <a:srgbClr val="24292F"/>
                </a:solidFill>
              </a:rPr>
              <a:t>@ObjectModel.query.implementedBy: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a:solidFill>
                  <a:srgbClr val="24292F"/>
                </a:solidFill>
              </a:rPr>
              <a:t>1.Search 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a:solidFill>
                  <a:srgbClr val="24292F"/>
                </a:solidFill>
              </a:rPr>
              <a:t>2.Create a new ABAP class ZCL_CE_RAP_AGENCY_XX for custom entity ZCE_RAP_AGENCY_XX.</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Class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a:solidFill>
                  <a:srgbClr val="24292F"/>
                </a:solidFill>
              </a:rPr>
              <a:t>3. Add interface IF_RAP_QUERY_PROVIDER to the query implementation class ZCL_CE_RAP_AGENCY_XX</a:t>
            </a:r>
            <a:br>
              <a:rPr lang="en-US" sz="1800" dirty="0"/>
            </a:br>
            <a:r>
              <a:rPr lang="en-US" sz="1800" dirty="0">
                <a:solidFill>
                  <a:srgbClr val="24292F"/>
                </a:solidFill>
              </a:rPr>
              <a:t>Add the following statement in the public section</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a:solidFill>
                  <a:srgbClr val="24292F"/>
                </a:solidFill>
              </a:rPr>
              <a:t>4. Add an implementation for the method if_rap_query_provider~select.</a:t>
            </a:r>
          </a:p>
          <a:p>
            <a:r>
              <a:rPr lang="en-US" sz="1800" dirty="0">
                <a:solidFill>
                  <a:srgbClr val="24292F"/>
                </a:solidFill>
                <a:hlinkClick r:id="rId5"/>
              </a:rPr>
              <a:t>Code here </a:t>
            </a:r>
            <a:r>
              <a:rPr lang="en-US" sz="1800" dirty="0">
                <a:solidFill>
                  <a:srgbClr val="24292F"/>
                </a:solidFill>
              </a:rPr>
              <a:t>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Something Important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if_rap_query_provider~select. Within the select() method, we can retrieve the details of the incoming OData call using the object io_request. Using the method get_paging() we can find out whether client side paging was requested with the incoming OData call. Using the method get_filter() we can retrieve the filter that was used by the incoming OData request and by calling the method -&gt;get_as_ranges( ) provided by the filter object we can retrieve the filter as ranges. Using the methods is_data_requested( ) and is_total_numb_of_rec_requested(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set_data() .</a:t>
            </a:r>
          </a:p>
          <a:p>
            <a:pPr algn="just"/>
            <a:endParaRPr lang="en-US" sz="2000" dirty="0"/>
          </a:p>
          <a:p>
            <a:pPr algn="just"/>
            <a:r>
              <a:rPr lang="en-US" sz="2000" dirty="0"/>
              <a:t>If in addition, the number of all entries of an entity is requested, the number of entities being returned must be set via the method set_total_number_of_records(). Copy and paste the coding below into the implementation of the method if_rap_query_provider~select.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Test the Custom Entity in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br>
              <a:rPr lang="en-US" sz="1800" dirty="0"/>
            </a:br>
            <a:r>
              <a:rPr lang="en-US" sz="1800" dirty="0"/>
              <a:t>Enhance the manage BO entity</a:t>
            </a:r>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Enabling Status with Icon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pPr algn="just"/>
            <a:r>
              <a:rPr lang="en-US" sz="1800" dirty="0"/>
              <a:t>A Status with icon provide more intuitive analysis of the data to the business user, using the criticality annotation available at the </a:t>
            </a:r>
            <a:r>
              <a:rPr lang="en-US" sz="1800" dirty="0" err="1"/>
              <a:t>LineItem</a:t>
            </a:r>
            <a:r>
              <a:rPr lang="en-US" sz="1800" dirty="0"/>
              <a:t> level, we can design and deliver best in class user experience with RAP and CDS entities.</a:t>
            </a:r>
          </a:p>
          <a:p>
            <a:pPr algn="just"/>
            <a:endParaRPr lang="en-US" sz="1800" dirty="0"/>
          </a:p>
          <a:p>
            <a:pPr algn="just"/>
            <a:r>
              <a:rPr lang="en-US" sz="1800" dirty="0"/>
              <a:t>Exercise - </a:t>
            </a:r>
            <a:r>
              <a:rPr lang="en-US" sz="1800" dirty="0">
                <a:hlinkClick r:id="rId3"/>
              </a:rPr>
              <a:t>Solution</a:t>
            </a:r>
            <a:endParaRPr lang="en-US" sz="1800" dirty="0"/>
          </a:p>
        </p:txBody>
      </p:sp>
      <p:pic>
        <p:nvPicPr>
          <p:cNvPr id="3" name="Picture 2">
            <a:extLst>
              <a:ext uri="{FF2B5EF4-FFF2-40B4-BE49-F238E27FC236}">
                <a16:creationId xmlns:a16="http://schemas.microsoft.com/office/drawing/2014/main" id="{5447433E-B442-4E39-BB94-DEB9C7A13745}"/>
              </a:ext>
            </a:extLst>
          </p:cNvPr>
          <p:cNvPicPr>
            <a:picLocks noChangeAspect="1"/>
          </p:cNvPicPr>
          <p:nvPr/>
        </p:nvPicPr>
        <p:blipFill>
          <a:blip r:embed="rId4"/>
          <a:stretch>
            <a:fillRect/>
          </a:stretch>
        </p:blipFill>
        <p:spPr>
          <a:xfrm>
            <a:off x="633329" y="2279713"/>
            <a:ext cx="8974732" cy="4176774"/>
          </a:xfrm>
          <a:prstGeom prst="rect">
            <a:avLst/>
          </a:prstGeom>
        </p:spPr>
      </p:pic>
    </p:spTree>
    <p:extLst>
      <p:ext uri="{BB962C8B-B14F-4D97-AF65-F5344CB8AC3E}">
        <p14:creationId xmlns:p14="http://schemas.microsoft.com/office/powerpoint/2010/main" val="39659749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08</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3476465"/>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Fiori App with Launchpad in BTP</a:t>
            </a:r>
          </a:p>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p>
          <a:p>
            <a:pPr marL="133234" indent="-285664">
              <a:buFont typeface="Arial" panose="020B0604020202020204" pitchFamily="34" charset="0"/>
              <a:buChar char="•"/>
            </a:pPr>
            <a:r>
              <a:rPr lang="en-US" sz="1999" dirty="0">
                <a:solidFill>
                  <a:schemeClr val="bg1"/>
                </a:solidFill>
              </a:rPr>
              <a:t>What is ABAP Git</a:t>
            </a:r>
          </a:p>
          <a:p>
            <a:pPr marL="133234" indent="-285664">
              <a:buFont typeface="Arial" panose="020B0604020202020204" pitchFamily="34" charset="0"/>
              <a:buChar char="•"/>
            </a:pPr>
            <a:r>
              <a:rPr lang="en-US" sz="1999" dirty="0">
                <a:solidFill>
                  <a:schemeClr val="bg1"/>
                </a:solidFill>
              </a:rPr>
              <a:t>Why we use ABAP Git</a:t>
            </a:r>
          </a:p>
          <a:p>
            <a:pPr marL="133234" indent="-285664">
              <a:buFont typeface="Arial" panose="020B0604020202020204" pitchFamily="34" charset="0"/>
              <a:buChar char="•"/>
            </a:pPr>
            <a:r>
              <a:rPr lang="en-US" sz="1999" dirty="0">
                <a:solidFill>
                  <a:schemeClr val="bg1"/>
                </a:solidFill>
              </a:rPr>
              <a:t>ABAP Git Integration</a:t>
            </a:r>
          </a:p>
          <a:p>
            <a:pPr marL="133234" indent="-285664">
              <a:buFont typeface="Arial" panose="020B0604020202020204" pitchFamily="34" charset="0"/>
              <a:buChar char="•"/>
            </a:pPr>
            <a:r>
              <a:rPr lang="en-US" sz="1999" dirty="0">
                <a:solidFill>
                  <a:schemeClr val="bg1"/>
                </a:solidFill>
              </a:rPr>
              <a:t>Understand How to Use </a:t>
            </a:r>
            <a:r>
              <a:rPr lang="en-US" sz="1999">
                <a:solidFill>
                  <a:schemeClr val="bg1"/>
                </a:solidFill>
              </a:rPr>
              <a:t>ABAP Git</a:t>
            </a:r>
            <a:endParaRPr lang="en-IN" sz="1999">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08</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Check the Deployed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1661993"/>
          </a:xfrm>
          <a:prstGeom prst="rect">
            <a:avLst/>
          </a:prstGeom>
          <a:noFill/>
        </p:spPr>
        <p:txBody>
          <a:bodyPr wrap="square" rtlCol="0">
            <a:spAutoFit/>
          </a:bodyPr>
          <a:lstStyle/>
          <a:p>
            <a:r>
              <a:rPr lang="en-US" sz="1800" dirty="0"/>
              <a:t>We can use below commands to check deployed apps in BTP</a:t>
            </a:r>
          </a:p>
          <a:p>
            <a:endParaRPr lang="en-US" sz="1800" dirty="0"/>
          </a:p>
          <a:p>
            <a:r>
              <a:rPr lang="en-US" sz="1600" dirty="0" err="1"/>
              <a:t>cf</a:t>
            </a:r>
            <a:r>
              <a:rPr lang="en-US" sz="1600" dirty="0"/>
              <a:t> html5-list</a:t>
            </a:r>
            <a:endParaRPr lang="en-US" sz="1600" dirty="0">
              <a:hlinkClick r:id="rId3"/>
            </a:endParaRPr>
          </a:p>
          <a:p>
            <a:r>
              <a:rPr lang="en-US" sz="1600" dirty="0" err="1"/>
              <a:t>cf</a:t>
            </a:r>
            <a:r>
              <a:rPr lang="en-US" sz="1600" dirty="0"/>
              <a:t> html5-list -di </a:t>
            </a:r>
            <a:r>
              <a:rPr lang="en-US" sz="1600" dirty="0" err="1"/>
              <a:t>destname</a:t>
            </a:r>
            <a:r>
              <a:rPr lang="en-US" sz="1600" dirty="0"/>
              <a:t> -u</a:t>
            </a:r>
            <a:endParaRPr lang="en-US" sz="1600" dirty="0">
              <a:hlinkClick r:id=""/>
            </a:endParaRPr>
          </a:p>
          <a:p>
            <a:r>
              <a:rPr lang="en-US" sz="1600" dirty="0">
                <a:hlinkClick r:id=""/>
              </a:rPr>
              <a:t>https://sap.github.io/cf-html5-apps-repo-cli-plugin/</a:t>
            </a:r>
            <a:endParaRPr lang="en-US" sz="1600" dirty="0"/>
          </a:p>
          <a:p>
            <a:endParaRPr lang="en-US" sz="1800" dirty="0"/>
          </a:p>
        </p:txBody>
      </p:sp>
      <p:pic>
        <p:nvPicPr>
          <p:cNvPr id="1026" name="Picture 2" descr="Serverless SAP Fiori Apps on SAP BTP, Cloud Foundry environment | SAP Blogs">
            <a:extLst>
              <a:ext uri="{FF2B5EF4-FFF2-40B4-BE49-F238E27FC236}">
                <a16:creationId xmlns:a16="http://schemas.microsoft.com/office/drawing/2014/main" id="{7322FECB-630D-4AC1-A988-D350D077A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099" y="2642721"/>
            <a:ext cx="6182626"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351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Introduction to Scenario &amp;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80728"/>
            <a:ext cx="10771237" cy="3231654"/>
          </a:xfrm>
          <a:prstGeom prst="rect">
            <a:avLst/>
          </a:prstGeom>
        </p:spPr>
        <p:txBody>
          <a:bodyPr wrap="square">
            <a:spAutoFit/>
          </a:bodyPr>
          <a:lstStyle/>
          <a:p>
            <a:pPr algn="just"/>
            <a:r>
              <a:rPr lang="en-US" sz="2000" dirty="0"/>
              <a:t>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 called custom entities act as a wrapper for a code based implementation that provides the data instead. This use case involves following steps.</a:t>
            </a:r>
          </a:p>
          <a:p>
            <a:pPr algn="just"/>
            <a:endParaRPr lang="en-US" sz="2000" dirty="0"/>
          </a:p>
          <a:p>
            <a:pPr marL="457200" indent="-457200" algn="just">
              <a:buFont typeface="+mj-lt"/>
              <a:buAutoNum type="arabicPeriod"/>
            </a:pPr>
            <a:r>
              <a:rPr lang="en-US" sz="2000" b="1" dirty="0"/>
              <a:t>Creating the Service Consumption Model</a:t>
            </a:r>
          </a:p>
          <a:p>
            <a:pPr marL="457200" indent="-457200" algn="just">
              <a:buFont typeface="+mj-lt"/>
              <a:buAutoNum type="arabicPeriod"/>
            </a:pPr>
            <a:r>
              <a:rPr lang="en-US" sz="2000" b="1" dirty="0"/>
              <a:t>Defining the Custom CDS Entity</a:t>
            </a:r>
          </a:p>
          <a:p>
            <a:pPr marL="457200" indent="-457200" algn="just">
              <a:buFont typeface="+mj-lt"/>
              <a:buAutoNum type="arabicPeriod"/>
            </a:pPr>
            <a:r>
              <a:rPr lang="en-US" sz="2000" b="1" dirty="0"/>
              <a:t>Create a class that implements the query for the custom entity</a:t>
            </a:r>
          </a:p>
          <a:p>
            <a:pPr algn="just"/>
            <a:endParaRPr lang="en-US" sz="2000" dirty="0"/>
          </a:p>
        </p:txBody>
      </p:sp>
      <p:sp>
        <p:nvSpPr>
          <p:cNvPr id="2" name="Rectangle 1">
            <a:extLst>
              <a:ext uri="{FF2B5EF4-FFF2-40B4-BE49-F238E27FC236}">
                <a16:creationId xmlns:a16="http://schemas.microsoft.com/office/drawing/2014/main" id="{779678F9-F985-46A8-8B4F-8D969D4439DB}"/>
              </a:ext>
            </a:extLst>
          </p:cNvPr>
          <p:cNvSpPr/>
          <p:nvPr/>
        </p:nvSpPr>
        <p:spPr>
          <a:xfrm>
            <a:off x="477788" y="4653136"/>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7" name="Rectangle 6">
            <a:extLst>
              <a:ext uri="{FF2B5EF4-FFF2-40B4-BE49-F238E27FC236}">
                <a16:creationId xmlns:a16="http://schemas.microsoft.com/office/drawing/2014/main" id="{D07AD5BD-C5D2-495A-B918-65EF0F27A6BA}"/>
              </a:ext>
            </a:extLst>
          </p:cNvPr>
          <p:cNvSpPr/>
          <p:nvPr/>
        </p:nvSpPr>
        <p:spPr>
          <a:xfrm>
            <a:off x="3430116" y="4653136"/>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p>
        </p:txBody>
      </p:sp>
      <p:sp>
        <p:nvSpPr>
          <p:cNvPr id="8" name="Rectangle 7">
            <a:extLst>
              <a:ext uri="{FF2B5EF4-FFF2-40B4-BE49-F238E27FC236}">
                <a16:creationId xmlns:a16="http://schemas.microsoft.com/office/drawing/2014/main" id="{54143255-6BFC-46DC-B187-2B49A59A6253}"/>
              </a:ext>
            </a:extLst>
          </p:cNvPr>
          <p:cNvSpPr/>
          <p:nvPr/>
        </p:nvSpPr>
        <p:spPr>
          <a:xfrm>
            <a:off x="6382444" y="4642115"/>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a:t>
            </a:r>
          </a:p>
        </p:txBody>
      </p:sp>
      <p:sp>
        <p:nvSpPr>
          <p:cNvPr id="9" name="Rectangle 8">
            <a:extLst>
              <a:ext uri="{FF2B5EF4-FFF2-40B4-BE49-F238E27FC236}">
                <a16:creationId xmlns:a16="http://schemas.microsoft.com/office/drawing/2014/main" id="{21FEC794-B3AA-4556-94DE-34E513239333}"/>
              </a:ext>
            </a:extLst>
          </p:cNvPr>
          <p:cNvSpPr/>
          <p:nvPr/>
        </p:nvSpPr>
        <p:spPr>
          <a:xfrm>
            <a:off x="9734467" y="5240925"/>
            <a:ext cx="2088232" cy="42941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0" name="Rectangle 9">
            <a:extLst>
              <a:ext uri="{FF2B5EF4-FFF2-40B4-BE49-F238E27FC236}">
                <a16:creationId xmlns:a16="http://schemas.microsoft.com/office/drawing/2014/main" id="{DD68A437-03C7-49B9-ABF4-DB52C8651A77}"/>
              </a:ext>
            </a:extLst>
          </p:cNvPr>
          <p:cNvSpPr/>
          <p:nvPr/>
        </p:nvSpPr>
        <p:spPr>
          <a:xfrm>
            <a:off x="9734467" y="5877272"/>
            <a:ext cx="2088232" cy="42941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/DMO/AGENCY</a:t>
            </a:r>
          </a:p>
        </p:txBody>
      </p:sp>
      <p:sp>
        <p:nvSpPr>
          <p:cNvPr id="4" name="Thought Bubble: Cloud 3">
            <a:extLst>
              <a:ext uri="{FF2B5EF4-FFF2-40B4-BE49-F238E27FC236}">
                <a16:creationId xmlns:a16="http://schemas.microsoft.com/office/drawing/2014/main" id="{1BEB590C-F8F2-44F7-A15E-7B7B00BA1062}"/>
              </a:ext>
            </a:extLst>
          </p:cNvPr>
          <p:cNvSpPr/>
          <p:nvPr/>
        </p:nvSpPr>
        <p:spPr>
          <a:xfrm>
            <a:off x="9811537" y="3335058"/>
            <a:ext cx="1767847" cy="864096"/>
          </a:xfrm>
          <a:prstGeom prst="cloudCallout">
            <a:avLst>
              <a:gd name="adj1" fmla="val -12951"/>
              <a:gd name="adj2" fmla="val 4032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cxnSp>
        <p:nvCxnSpPr>
          <p:cNvPr id="12" name="Connector: Elbow 11">
            <a:extLst>
              <a:ext uri="{FF2B5EF4-FFF2-40B4-BE49-F238E27FC236}">
                <a16:creationId xmlns:a16="http://schemas.microsoft.com/office/drawing/2014/main" id="{F84DE25A-D3B6-42A7-88AA-7E275B55AF34}"/>
              </a:ext>
            </a:extLst>
          </p:cNvPr>
          <p:cNvCxnSpPr>
            <a:cxnSpLocks/>
            <a:stCxn id="4" idx="0"/>
          </p:cNvCxnSpPr>
          <p:nvPr/>
        </p:nvCxnSpPr>
        <p:spPr>
          <a:xfrm rot="10800000" flipV="1">
            <a:off x="8470681" y="3767106"/>
            <a:ext cx="1346341" cy="12460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Diagonal Corners Snipped 13">
            <a:extLst>
              <a:ext uri="{FF2B5EF4-FFF2-40B4-BE49-F238E27FC236}">
                <a16:creationId xmlns:a16="http://schemas.microsoft.com/office/drawing/2014/main" id="{EDCAA605-0C0E-404B-A3A0-C8C2ACA47B68}"/>
              </a:ext>
            </a:extLst>
          </p:cNvPr>
          <p:cNvSpPr/>
          <p:nvPr/>
        </p:nvSpPr>
        <p:spPr>
          <a:xfrm>
            <a:off x="8730075" y="3991506"/>
            <a:ext cx="975759" cy="505374"/>
          </a:xfrm>
          <a:prstGeom prst="snip2Diag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 Entity</a:t>
            </a:r>
          </a:p>
        </p:txBody>
      </p:sp>
      <p:sp>
        <p:nvSpPr>
          <p:cNvPr id="16" name="Rectangle 15">
            <a:extLst>
              <a:ext uri="{FF2B5EF4-FFF2-40B4-BE49-F238E27FC236}">
                <a16:creationId xmlns:a16="http://schemas.microsoft.com/office/drawing/2014/main" id="{48F2325A-515D-423C-9A34-E2F9DE72BC3B}"/>
              </a:ext>
            </a:extLst>
          </p:cNvPr>
          <p:cNvSpPr/>
          <p:nvPr/>
        </p:nvSpPr>
        <p:spPr>
          <a:xfrm>
            <a:off x="9684085" y="4277662"/>
            <a:ext cx="2088232" cy="4294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Implanting class</a:t>
            </a:r>
          </a:p>
        </p:txBody>
      </p:sp>
    </p:spTree>
    <p:extLst>
      <p:ext uri="{BB962C8B-B14F-4D97-AF65-F5344CB8AC3E}">
        <p14:creationId xmlns:p14="http://schemas.microsoft.com/office/powerpoint/2010/main" val="35853100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p>
          <a:p>
            <a:r>
              <a:rPr lang="en-US" sz="1800" b="1" dirty="0"/>
              <a:t>Step1</a:t>
            </a:r>
            <a:r>
              <a:rPr lang="en-US" sz="1800" dirty="0"/>
              <a:t>: Download $metadata file</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a:solidFill>
                  <a:srgbClr val="24292F"/>
                </a:solidFill>
              </a:rPr>
              <a:t>Step2</a:t>
            </a:r>
            <a:r>
              <a:rPr lang="en-US" sz="1800" dirty="0">
                <a:solidFill>
                  <a:srgbClr val="24292F"/>
                </a:solidFill>
              </a:rPr>
              <a:t>: Create 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a:t>Steps for Creating Service Consumption Model Click Next to Each step and finish.</a:t>
            </a:r>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a:solidFill>
                  <a:srgbClr val="24292F"/>
                </a:solidFill>
              </a:rPr>
              <a:t>1. Right-click 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a:solidFill>
                  <a:srgbClr val="24292F"/>
                </a:solidFill>
              </a:rPr>
              <a:t>2. Start with creating a new data definition ZCE_RAP_AGENCY_XX using the template for a Custom Entity. </a:t>
            </a:r>
          </a:p>
          <a:p>
            <a:r>
              <a:rPr lang="en-US" sz="1600" dirty="0">
                <a:solidFill>
                  <a:srgbClr val="24292F"/>
                </a:solidFill>
              </a:rPr>
              <a:t>The New Data Definition dialogue 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a:solidFill>
                  <a:srgbClr val="24292F"/>
                </a:solidFill>
              </a:rPr>
              <a:t> Press Next. Do NOT press Finish. Caution If you would press Finish instead of Next the wizard will use the template that was used the last time when this wizard was used by the developer.</a:t>
            </a:r>
          </a:p>
        </p:txBody>
      </p:sp>
      <p:sp>
        <p:nvSpPr>
          <p:cNvPr id="7" name="Rectangle 6"/>
          <p:cNvSpPr/>
          <p:nvPr/>
        </p:nvSpPr>
        <p:spPr>
          <a:xfrm>
            <a:off x="6928827" y="883509"/>
            <a:ext cx="4451852" cy="830997"/>
          </a:xfrm>
          <a:prstGeom prst="rect">
            <a:avLst/>
          </a:prstGeom>
        </p:spPr>
        <p:txBody>
          <a:bodyPr wrap="square">
            <a:spAutoFit/>
          </a:bodyPr>
          <a:lstStyle/>
          <a:p>
            <a:r>
              <a:rPr lang="en-US" sz="1600" dirty="0">
                <a:solidFill>
                  <a:srgbClr val="24292F"/>
                </a:solidFill>
              </a:rPr>
              <a:t>4. Select the template Define Custom Entity with Parameters.</a:t>
            </a:r>
            <a:br>
              <a:rPr lang="en-US" sz="1600" dirty="0"/>
            </a:br>
            <a:r>
              <a:rPr lang="en-US" sz="1600" dirty="0">
                <a:solidFill>
                  <a:srgbClr val="24292F"/>
                </a:solidFill>
              </a:rPr>
              <a:t>Press 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a:solidFill>
                  <a:srgbClr val="24292F"/>
                </a:solidFill>
              </a:rPr>
              <a:t>5. Edit the source code of the custom entity ZCE_RAP_AGENCY_XX Remove the statement with parameters parameter_name : 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9939</TotalTime>
  <Words>1997</Words>
  <Application>Microsoft Office PowerPoint</Application>
  <PresentationFormat>Custom</PresentationFormat>
  <Paragraphs>157</Paragraphs>
  <Slides>28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Black</vt:lpstr>
      <vt:lpstr>Arial Bold</vt:lpstr>
      <vt:lpstr>Calibri</vt:lpstr>
      <vt:lpstr>Cooper Black</vt:lpstr>
      <vt:lpstr>Patua One</vt:lpstr>
      <vt:lpstr>Office Theme</vt:lpstr>
      <vt:lpstr>PowerPoint Presentation</vt:lpstr>
      <vt:lpstr>PowerPoint Presentation</vt:lpstr>
      <vt:lpstr>Check the Deployed App</vt:lpstr>
      <vt:lpstr>Fiori App with Launchpad and BTP</vt:lpstr>
      <vt:lpstr>Introduction to Scenario &amp; Flow</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Enabling Status with Icon</vt:lpstr>
      <vt:lpstr>What is Git ?</vt:lpstr>
      <vt:lpstr>What is ABAP Git ?</vt:lpstr>
      <vt:lpstr>ABAP Git</vt:lpstr>
      <vt:lpstr>ABAP Git Integration</vt:lpstr>
      <vt:lpstr>ABAP Git Integration</vt:lpstr>
      <vt:lpstr>ABAP Git Integration</vt:lpstr>
      <vt:lpstr>ABAP Git Integration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304</cp:revision>
  <dcterms:created xsi:type="dcterms:W3CDTF">2013-09-12T13:05:01Z</dcterms:created>
  <dcterms:modified xsi:type="dcterms:W3CDTF">2022-05-26T09:10:58Z</dcterms:modified>
</cp:coreProperties>
</file>